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83" r:id="rId6"/>
    <p:sldId id="261" r:id="rId7"/>
    <p:sldId id="265" r:id="rId8"/>
    <p:sldId id="273" r:id="rId9"/>
    <p:sldId id="268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74" r:id="rId20"/>
    <p:sldId id="262" r:id="rId21"/>
    <p:sldId id="277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FreesiaUPC" panose="020B0604020202020204" pitchFamily="34" charset="-34"/>
      <p:regular r:id="rId28"/>
      <p:bold r:id="rId29"/>
      <p:italic r:id="rId30"/>
      <p:boldItalic r:id="rId31"/>
    </p:embeddedFont>
    <p:embeddedFont>
      <p:font typeface="Patrick Hand SC" panose="020B0604020202020204" charset="0"/>
      <p:regular r:id="rId32"/>
    </p:embeddedFont>
    <p:embeddedFont>
      <p:font typeface="TH SarabunPSK" panose="020B0604020202020204" charset="-34"/>
      <p:regular r:id="rId33"/>
      <p:bold r:id="rId34"/>
      <p:italic r:id="rId35"/>
      <p:boldItalic r:id="rId36"/>
    </p:embeddedFont>
    <p:embeddedFont>
      <p:font typeface="Patrick Hand" panose="020B0604020202020204" charset="0"/>
      <p:regular r:id="rId37"/>
    </p:embeddedFont>
    <p:embeddedFont>
      <p:font typeface="Cordia New" panose="020B0304020202020204" pitchFamily="34" charset="-34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A99434-B43F-4FE2-A8CA-462EAA60A7AE}">
  <a:tblStyle styleId="{E2A99434-B43F-4FE2-A8CA-462EAA60A7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12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716480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7248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34794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248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9681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8993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0861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1684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2616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99876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2649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100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782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540425" y="1991825"/>
            <a:ext cx="4063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1B78E-D18A-4ABB-82F7-EBAF2EDF2A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F8DE5B6-C3B7-4E16-9FB6-33A9B4E55C07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68313" y="1491902"/>
            <a:ext cx="8229600" cy="3240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2307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1B78E-D18A-4ABB-82F7-EBAF2EDF2A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5B3BFED-9F4E-47C8-B2E3-C87F9A472C2D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332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2457500" y="1583350"/>
            <a:ext cx="42291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457500" y="2840054"/>
            <a:ext cx="42291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/>
          <p:nvPr/>
        </p:nvSpPr>
        <p:spPr>
          <a:xfrm rot="254369">
            <a:off x="3871013" y="1231044"/>
            <a:ext cx="1406078" cy="118636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628275" y="1428825"/>
            <a:ext cx="5887500" cy="29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&gt;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1876225" y="1420400"/>
            <a:ext cx="2345100" cy="31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body" idx="1"/>
          </p:nvPr>
        </p:nvSpPr>
        <p:spPr>
          <a:xfrm>
            <a:off x="1876225" y="1853502"/>
            <a:ext cx="2345100" cy="203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&gt;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/>
          <p:nvPr/>
        </p:nvSpPr>
        <p:spPr>
          <a:xfrm rot="254369">
            <a:off x="3871013" y="1231044"/>
            <a:ext cx="1406078" cy="118636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1628225" y="1428825"/>
            <a:ext cx="2721300" cy="29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&gt;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2"/>
          </p:nvPr>
        </p:nvSpPr>
        <p:spPr>
          <a:xfrm>
            <a:off x="4794549" y="1428825"/>
            <a:ext cx="2721300" cy="29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&gt;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 rot="254369">
            <a:off x="3871013" y="1231044"/>
            <a:ext cx="1406078" cy="118636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/>
          <p:nvPr/>
        </p:nvSpPr>
        <p:spPr>
          <a:xfrm rot="254369">
            <a:off x="3871013" y="1231044"/>
            <a:ext cx="1406078" cy="118636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1628275" y="1428825"/>
            <a:ext cx="1786500" cy="293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&gt;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body" idx="2"/>
          </p:nvPr>
        </p:nvSpPr>
        <p:spPr>
          <a:xfrm>
            <a:off x="3646725" y="1428825"/>
            <a:ext cx="1786500" cy="293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&gt;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body" idx="3"/>
          </p:nvPr>
        </p:nvSpPr>
        <p:spPr>
          <a:xfrm>
            <a:off x="5665175" y="1428825"/>
            <a:ext cx="1786500" cy="293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&gt;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8313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068100" y="4101500"/>
            <a:ext cx="30078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4297650" y="4711450"/>
            <a:ext cx="548700" cy="43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1566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628275" y="1428825"/>
            <a:ext cx="5887500" cy="29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&gt;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7" r:id="rId7"/>
    <p:sldLayoutId id="2147483661" r:id="rId8"/>
    <p:sldLayoutId id="2147483662" r:id="rId9"/>
    <p:sldLayoutId id="2147483663" r:id="rId10"/>
    <p:sldLayoutId id="2147483664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2540425" y="1991825"/>
            <a:ext cx="4063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Coder</a:t>
            </a:r>
            <a:br>
              <a:rPr lang="en-US" dirty="0"/>
            </a:br>
            <a:r>
              <a:rPr lang="th-TH" sz="2400" dirty="0"/>
              <a:t>เกมฝึกทักษะโปรแกรมมิ่ง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PSK" panose="020B0500040200020003" pitchFamily="34" charset="-34"/>
              </a:rPr>
              <a:t>รายละเอียดของ</a:t>
            </a:r>
            <a:r>
              <a:rPr lang="th-TH" b="1" dirty="0" smtClean="0">
                <a:latin typeface="TH SarabunPSK" panose="020B0500040200020003" pitchFamily="34" charset="-34"/>
              </a:rPr>
              <a:t>การพัฒนา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1B78E-D18A-4ABB-82F7-EBAF2EDF2AD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F8DE5B6-C3B7-4E16-9FB6-33A9B4E55C07}" type="datetime1">
              <a:rPr lang="en-US" smtClean="0"/>
              <a:t>10/23/2019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67544" y="1496332"/>
            <a:ext cx="8229600" cy="3240088"/>
          </a:xfrm>
        </p:spPr>
        <p:txBody>
          <a:bodyPr>
            <a:normAutofit/>
          </a:bodyPr>
          <a:lstStyle/>
          <a:p>
            <a:r>
              <a:rPr lang="th-TH" sz="2800" dirty="0" smtClean="0">
                <a:latin typeface="Calibri" panose="020F0502020204030204" pitchFamily="34" charset="0"/>
              </a:rPr>
              <a:t>ภาษาที่ให้ผู้เล่นพิมพ์โค้ดเป็นภาษาที่กำหนดขึ้นมาเอง</a:t>
            </a:r>
            <a:endParaRPr lang="th-TH" sz="2800" dirty="0" smtClean="0">
              <a:latin typeface="Calibri" panose="020F0502020204030204" pitchFamily="34" charset="0"/>
            </a:endParaRPr>
          </a:p>
          <a:p>
            <a:r>
              <a:rPr lang="th-TH" sz="2800" dirty="0" smtClean="0">
                <a:latin typeface="Calibri" panose="020F0502020204030204" pitchFamily="34" charset="0"/>
              </a:rPr>
              <a:t>การนำ 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Input </a:t>
            </a:r>
            <a:r>
              <a:rPr lang="th-TH" sz="2800" dirty="0" smtClean="0">
                <a:latin typeface="Calibri" panose="020F0502020204030204" pitchFamily="34" charset="0"/>
              </a:rPr>
              <a:t>จากผู้เล่น</a:t>
            </a:r>
            <a:r>
              <a:rPr lang="th-TH" sz="2800" dirty="0" smtClean="0">
                <a:latin typeface="Calibri" panose="020F0502020204030204" pitchFamily="34" charset="0"/>
              </a:rPr>
              <a:t>ไปแสดงผลบนหน้าจอ</a:t>
            </a:r>
            <a:endParaRPr lang="en-US" sz="2800" dirty="0" smtClean="0">
              <a:latin typeface="Calibri" panose="020F0502020204030204" pitchFamily="34" charset="0"/>
            </a:endParaRPr>
          </a:p>
          <a:p>
            <a:pPr lvl="1"/>
            <a:r>
              <a:rPr lang="th-TH" sz="2400" dirty="0" smtClean="0">
                <a:latin typeface="Calibri" panose="020F0502020204030204" pitchFamily="34" charset="0"/>
              </a:rPr>
              <a:t>รับ 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Input </a:t>
            </a:r>
            <a:r>
              <a:rPr lang="th-TH" sz="2400" dirty="0" smtClean="0">
                <a:latin typeface="Calibri" panose="020F0502020204030204" pitchFamily="34" charset="0"/>
              </a:rPr>
              <a:t>จากผู้เล่น แล้วทำการค้นหาคำที่กำหนดว่าส่วนไหนเป็น </a:t>
            </a:r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th-TH" sz="2400" dirty="0" smtClean="0">
                <a:latin typeface="Calibri" panose="020F0502020204030204" pitchFamily="34" charset="0"/>
              </a:rPr>
              <a:t>และ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Parameter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339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PSK" panose="020B0500040200020003" pitchFamily="34" charset="-34"/>
              </a:rPr>
              <a:t>รายละเอียดของการพัฒนา (ต่อ)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1B78E-D18A-4ABB-82F7-EBAF2EDF2AD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45B3BFED-9F4E-47C8-B2E3-C87F9A472C2D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Content Placeholder 6"/>
          <p:cNvSpPr txBox="1">
            <a:spLocks/>
          </p:cNvSpPr>
          <p:nvPr/>
        </p:nvSpPr>
        <p:spPr>
          <a:xfrm>
            <a:off x="467544" y="1496332"/>
            <a:ext cx="8229600" cy="324008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h-TH" sz="2800" dirty="0" smtClean="0">
                <a:latin typeface="Calibri" panose="020F0502020204030204" pitchFamily="34" charset="0"/>
              </a:rPr>
              <a:t>ภาพรวมการทำงาน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3710" y="1985798"/>
            <a:ext cx="1456424" cy="36933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Recieve Input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791060" y="1922715"/>
            <a:ext cx="1533753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Convert </a:t>
            </a:r>
          </a:p>
          <a:p>
            <a:r>
              <a:rPr lang="en-US" dirty="0" smtClean="0"/>
              <a:t>Input to String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535739" y="1919090"/>
            <a:ext cx="1361270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Cut another </a:t>
            </a:r>
          </a:p>
          <a:p>
            <a:r>
              <a:rPr lang="en-US" dirty="0" smtClean="0"/>
              <a:t>noise String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209361" y="1919090"/>
            <a:ext cx="1539268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Convert </a:t>
            </a:r>
          </a:p>
          <a:p>
            <a:r>
              <a:rPr lang="en-US" dirty="0" smtClean="0"/>
              <a:t>String to Parse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959555" y="1919090"/>
            <a:ext cx="1540165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Convert </a:t>
            </a:r>
          </a:p>
          <a:p>
            <a:r>
              <a:rPr lang="en-US" dirty="0" smtClean="0"/>
              <a:t>Parse to Token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077279" y="2822741"/>
            <a:ext cx="1422441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Convert </a:t>
            </a:r>
          </a:p>
          <a:p>
            <a:r>
              <a:rPr lang="en-US" dirty="0" smtClean="0"/>
              <a:t>Token to Line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54896" y="2921306"/>
            <a:ext cx="1534844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Run by Line[n]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462934" y="2860205"/>
            <a:ext cx="1393330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Push Line[n] </a:t>
            </a:r>
          </a:p>
          <a:p>
            <a:r>
              <a:rPr lang="en-US" dirty="0" smtClean="0"/>
              <a:t>to Stack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54513" y="3019183"/>
            <a:ext cx="2076979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Execute top of Stack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51922" y="3884820"/>
            <a:ext cx="1534266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Show execute </a:t>
            </a:r>
          </a:p>
          <a:p>
            <a:r>
              <a:rPr lang="en-US" dirty="0" smtClean="0"/>
              <a:t>to display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800544" y="4078422"/>
            <a:ext cx="1704249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Pop top of Stack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6" idx="3"/>
            <a:endCxn id="7" idx="1"/>
          </p:cNvCxnSpPr>
          <p:nvPr/>
        </p:nvCxnSpPr>
        <p:spPr>
          <a:xfrm>
            <a:off x="1580134" y="2170464"/>
            <a:ext cx="210926" cy="754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3"/>
            <a:endCxn id="8" idx="1"/>
          </p:cNvCxnSpPr>
          <p:nvPr/>
        </p:nvCxnSpPr>
        <p:spPr>
          <a:xfrm flipV="1">
            <a:off x="3324813" y="2242256"/>
            <a:ext cx="210926" cy="36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3"/>
            <a:endCxn id="9" idx="1"/>
          </p:cNvCxnSpPr>
          <p:nvPr/>
        </p:nvCxnSpPr>
        <p:spPr>
          <a:xfrm>
            <a:off x="4897009" y="2242256"/>
            <a:ext cx="3123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9" idx="3"/>
            <a:endCxn id="10" idx="1"/>
          </p:cNvCxnSpPr>
          <p:nvPr/>
        </p:nvCxnSpPr>
        <p:spPr>
          <a:xfrm>
            <a:off x="6748629" y="2242256"/>
            <a:ext cx="21092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0" idx="2"/>
            <a:endCxn id="11" idx="0"/>
          </p:cNvCxnSpPr>
          <p:nvPr/>
        </p:nvCxnSpPr>
        <p:spPr>
          <a:xfrm>
            <a:off x="7729638" y="2565421"/>
            <a:ext cx="58862" cy="2573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1" idx="1"/>
            <a:endCxn id="12" idx="3"/>
          </p:cNvCxnSpPr>
          <p:nvPr/>
        </p:nvCxnSpPr>
        <p:spPr>
          <a:xfrm flipH="1" flipV="1">
            <a:off x="6689740" y="3105972"/>
            <a:ext cx="387539" cy="399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2" idx="1"/>
            <a:endCxn id="13" idx="3"/>
          </p:cNvCxnSpPr>
          <p:nvPr/>
        </p:nvCxnSpPr>
        <p:spPr>
          <a:xfrm flipH="1">
            <a:off x="4856264" y="3105972"/>
            <a:ext cx="298632" cy="773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1"/>
            <a:endCxn id="14" idx="3"/>
          </p:cNvCxnSpPr>
          <p:nvPr/>
        </p:nvCxnSpPr>
        <p:spPr>
          <a:xfrm flipH="1">
            <a:off x="2631492" y="3183371"/>
            <a:ext cx="831442" cy="204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4" idx="2"/>
            <a:endCxn id="15" idx="0"/>
          </p:cNvCxnSpPr>
          <p:nvPr/>
        </p:nvCxnSpPr>
        <p:spPr>
          <a:xfrm>
            <a:off x="1593003" y="3388515"/>
            <a:ext cx="26052" cy="4963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5" idx="3"/>
            <a:endCxn id="16" idx="1"/>
          </p:cNvCxnSpPr>
          <p:nvPr/>
        </p:nvCxnSpPr>
        <p:spPr>
          <a:xfrm>
            <a:off x="2386188" y="4207986"/>
            <a:ext cx="414356" cy="551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6" idx="3"/>
            <a:endCxn id="39" idx="1"/>
          </p:cNvCxnSpPr>
          <p:nvPr/>
        </p:nvCxnSpPr>
        <p:spPr>
          <a:xfrm flipV="1">
            <a:off x="4504793" y="4231752"/>
            <a:ext cx="563331" cy="313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068124" y="4047086"/>
            <a:ext cx="131061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If(Line[last])</a:t>
            </a:r>
            <a:endParaRPr lang="en-US" dirty="0"/>
          </a:p>
        </p:txBody>
      </p:sp>
      <p:cxnSp>
        <p:nvCxnSpPr>
          <p:cNvPr id="48" name="Straight Arrow Connector 47"/>
          <p:cNvCxnSpPr>
            <a:stCxn id="39" idx="0"/>
            <a:endCxn id="12" idx="2"/>
          </p:cNvCxnSpPr>
          <p:nvPr/>
        </p:nvCxnSpPr>
        <p:spPr>
          <a:xfrm flipV="1">
            <a:off x="5723432" y="3290638"/>
            <a:ext cx="198886" cy="7564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571770" y="4023319"/>
            <a:ext cx="540533" cy="36933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End</a:t>
            </a:r>
            <a:endParaRPr lang="en-US" dirty="0"/>
          </a:p>
        </p:txBody>
      </p:sp>
      <p:cxnSp>
        <p:nvCxnSpPr>
          <p:cNvPr id="51" name="Straight Arrow Connector 50"/>
          <p:cNvCxnSpPr>
            <a:stCxn id="39" idx="3"/>
            <a:endCxn id="49" idx="1"/>
          </p:cNvCxnSpPr>
          <p:nvPr/>
        </p:nvCxnSpPr>
        <p:spPr>
          <a:xfrm flipV="1">
            <a:off x="6378739" y="4207985"/>
            <a:ext cx="1193031" cy="237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5422371" y="3454733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6744170" y="4218119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3616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PSK" panose="020B0500040200020003" pitchFamily="34" charset="-34"/>
              </a:rPr>
              <a:t>รายละเอียดของการ</a:t>
            </a:r>
            <a:r>
              <a:rPr lang="th-TH" b="1" dirty="0" smtClean="0">
                <a:latin typeface="TH SarabunPSK" panose="020B0500040200020003" pitchFamily="34" charset="-34"/>
              </a:rPr>
              <a:t>พัฒนา (ต่อ)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1B78E-D18A-4ABB-82F7-EBAF2EDF2AD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F8DE5B6-C3B7-4E16-9FB6-33A9B4E55C07}" type="datetime1">
              <a:rPr lang="en-US" smtClean="0"/>
              <a:t>10/23/2019</a:t>
            </a:fld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868144" y="2211710"/>
            <a:ext cx="15598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75000"/>
                  </a:schemeClr>
                </a:solidFill>
              </a:rPr>
              <a:t>attack</a:t>
            </a:r>
            <a:r>
              <a:rPr lang="en-US" sz="3200" dirty="0" smtClean="0"/>
              <a:t>()</a:t>
            </a:r>
            <a:r>
              <a:rPr lang="en-US" sz="3200" dirty="0" smtClean="0"/>
              <a:t>;</a:t>
            </a:r>
            <a:endParaRPr lang="en-US" sz="3200" dirty="0"/>
          </a:p>
        </p:txBody>
      </p:sp>
      <p:sp>
        <p:nvSpPr>
          <p:cNvPr id="41" name="TextBox 40"/>
          <p:cNvSpPr txBox="1"/>
          <p:nvPr/>
        </p:nvSpPr>
        <p:spPr>
          <a:xfrm>
            <a:off x="5339566" y="3229376"/>
            <a:ext cx="938462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Method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5965755" y="2761865"/>
            <a:ext cx="93563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41" idx="0"/>
          </p:cNvCxnSpPr>
          <p:nvPr/>
        </p:nvCxnSpPr>
        <p:spPr>
          <a:xfrm flipV="1">
            <a:off x="5808797" y="2761865"/>
            <a:ext cx="300974" cy="4675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7209753" y="2760884"/>
            <a:ext cx="148900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7487167" y="3232172"/>
            <a:ext cx="560307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End</a:t>
            </a:r>
            <a:endParaRPr lang="en-US" dirty="0"/>
          </a:p>
        </p:txBody>
      </p:sp>
      <p:cxnSp>
        <p:nvCxnSpPr>
          <p:cNvPr id="49" name="Straight Connector 48"/>
          <p:cNvCxnSpPr>
            <a:stCxn id="48" idx="0"/>
          </p:cNvCxnSpPr>
          <p:nvPr/>
        </p:nvCxnSpPr>
        <p:spPr>
          <a:xfrm flipH="1" flipV="1">
            <a:off x="7286668" y="2775773"/>
            <a:ext cx="480653" cy="4563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671509" y="2211710"/>
            <a:ext cx="20934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75000"/>
                  </a:schemeClr>
                </a:solidFill>
              </a:rPr>
              <a:t>walk</a:t>
            </a:r>
            <a:r>
              <a:rPr lang="en-US" sz="3200" dirty="0" smtClean="0"/>
              <a:t>(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right</a:t>
            </a:r>
            <a:r>
              <a:rPr lang="en-US" sz="3200" dirty="0" smtClean="0"/>
              <a:t>)</a:t>
            </a:r>
            <a:r>
              <a:rPr lang="en-US" sz="3200" dirty="0"/>
              <a:t>;</a:t>
            </a:r>
            <a:endParaRPr lang="en-US" sz="3200" dirty="0"/>
          </a:p>
        </p:txBody>
      </p:sp>
      <p:sp>
        <p:nvSpPr>
          <p:cNvPr id="20" name="TextBox 19"/>
          <p:cNvSpPr txBox="1"/>
          <p:nvPr/>
        </p:nvSpPr>
        <p:spPr>
          <a:xfrm>
            <a:off x="1142931" y="3229376"/>
            <a:ext cx="938462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Method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1769120" y="2761865"/>
            <a:ext cx="79208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20" idx="0"/>
          </p:cNvCxnSpPr>
          <p:nvPr/>
        </p:nvCxnSpPr>
        <p:spPr>
          <a:xfrm flipV="1">
            <a:off x="1612162" y="2761865"/>
            <a:ext cx="300974" cy="4675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670401" y="2761865"/>
            <a:ext cx="74189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351336" y="3244701"/>
            <a:ext cx="1163524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Parameter</a:t>
            </a:r>
          </a:p>
        </p:txBody>
      </p:sp>
      <p:cxnSp>
        <p:nvCxnSpPr>
          <p:cNvPr id="27" name="Straight Connector 26"/>
          <p:cNvCxnSpPr>
            <a:stCxn id="26" idx="0"/>
          </p:cNvCxnSpPr>
          <p:nvPr/>
        </p:nvCxnSpPr>
        <p:spPr>
          <a:xfrm flipV="1">
            <a:off x="2933098" y="2761864"/>
            <a:ext cx="88198" cy="482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3505372" y="2761864"/>
            <a:ext cx="148900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974515" y="3233152"/>
            <a:ext cx="560307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End</a:t>
            </a:r>
            <a:endParaRPr lang="en-US" dirty="0"/>
          </a:p>
        </p:txBody>
      </p:sp>
      <p:cxnSp>
        <p:nvCxnSpPr>
          <p:cNvPr id="31" name="Straight Connector 30"/>
          <p:cNvCxnSpPr>
            <a:stCxn id="30" idx="0"/>
          </p:cNvCxnSpPr>
          <p:nvPr/>
        </p:nvCxnSpPr>
        <p:spPr>
          <a:xfrm flipH="1" flipV="1">
            <a:off x="3601783" y="2765640"/>
            <a:ext cx="652886" cy="4675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74153" y="1709448"/>
            <a:ext cx="185473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w,a,l,k,(,r,i,g,h,t,),;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392178" y="1715925"/>
            <a:ext cx="1488036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walk,(,right,),;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5097189" y="1711467"/>
            <a:ext cx="264873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S,walk(right),</a:t>
            </a:r>
            <a:r>
              <a:rPr lang="en-US" dirty="0"/>
              <a:t> </a:t>
            </a:r>
            <a:r>
              <a:rPr lang="en-US" dirty="0" smtClean="0"/>
              <a:t>walk(right),E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58142" y="1376182"/>
            <a:ext cx="690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769578" y="1379959"/>
            <a:ext cx="732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Token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31678" y="1377143"/>
            <a:ext cx="579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441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PSK" panose="020B0500040200020003" pitchFamily="34" charset="-34"/>
              </a:rPr>
              <a:t>รายละเอียดของการ</a:t>
            </a:r>
            <a:r>
              <a:rPr lang="th-TH" b="1" dirty="0" smtClean="0">
                <a:latin typeface="TH SarabunPSK" panose="020B0500040200020003" pitchFamily="34" charset="-34"/>
              </a:rPr>
              <a:t>พัฒนา (ต่อ)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1B78E-D18A-4ABB-82F7-EBAF2EDF2AD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F8DE5B6-C3B7-4E16-9FB6-33A9B4E55C07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467370" y="1536603"/>
            <a:ext cx="24200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75000"/>
                  </a:schemeClr>
                </a:solidFill>
              </a:rPr>
              <a:t>while</a:t>
            </a:r>
            <a:r>
              <a:rPr lang="en-US" sz="3200" dirty="0" smtClean="0"/>
              <a:t>(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count</a:t>
            </a:r>
            <a:r>
              <a:rPr lang="en-US" sz="3200" dirty="0" smtClean="0"/>
              <a:t>){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1938792" y="2554269"/>
            <a:ext cx="938462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Method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564981" y="2086758"/>
            <a:ext cx="861764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7" idx="0"/>
          </p:cNvCxnSpPr>
          <p:nvPr/>
        </p:nvCxnSpPr>
        <p:spPr>
          <a:xfrm flipV="1">
            <a:off x="2408023" y="2086758"/>
            <a:ext cx="300974" cy="4675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611100" y="2082440"/>
            <a:ext cx="877529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147197" y="2569594"/>
            <a:ext cx="1163524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Parameter</a:t>
            </a:r>
          </a:p>
        </p:txBody>
      </p:sp>
      <p:cxnSp>
        <p:nvCxnSpPr>
          <p:cNvPr id="12" name="Straight Connector 11"/>
          <p:cNvCxnSpPr>
            <a:stCxn id="11" idx="0"/>
          </p:cNvCxnSpPr>
          <p:nvPr/>
        </p:nvCxnSpPr>
        <p:spPr>
          <a:xfrm flipV="1">
            <a:off x="3728959" y="2086757"/>
            <a:ext cx="88198" cy="482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4660509" y="2082440"/>
            <a:ext cx="148900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141771" y="1351937"/>
            <a:ext cx="649322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Start</a:t>
            </a:r>
            <a:endParaRPr lang="en-US" dirty="0"/>
          </a:p>
        </p:txBody>
      </p:sp>
      <p:cxnSp>
        <p:nvCxnSpPr>
          <p:cNvPr id="15" name="Straight Connector 14"/>
          <p:cNvCxnSpPr>
            <a:stCxn id="14" idx="2"/>
          </p:cNvCxnSpPr>
          <p:nvPr/>
        </p:nvCxnSpPr>
        <p:spPr>
          <a:xfrm flipH="1">
            <a:off x="4719214" y="1721269"/>
            <a:ext cx="747218" cy="3611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659194" y="3359107"/>
            <a:ext cx="314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}</a:t>
            </a:r>
            <a:endParaRPr lang="en-US" sz="3200" dirty="0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4719214" y="3908654"/>
            <a:ext cx="148900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829081" y="4384259"/>
            <a:ext cx="577314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End</a:t>
            </a:r>
            <a:endParaRPr lang="en-US" dirty="0"/>
          </a:p>
        </p:txBody>
      </p:sp>
      <p:cxnSp>
        <p:nvCxnSpPr>
          <p:cNvPr id="28" name="Straight Connector 27"/>
          <p:cNvCxnSpPr>
            <a:stCxn id="27" idx="0"/>
          </p:cNvCxnSpPr>
          <p:nvPr/>
        </p:nvCxnSpPr>
        <p:spPr>
          <a:xfrm flipH="1" flipV="1">
            <a:off x="4793666" y="3908655"/>
            <a:ext cx="324072" cy="4756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788024" y="2211710"/>
            <a:ext cx="1768818" cy="120032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/</a:t>
            </a:r>
            <a:r>
              <a:rPr lang="en-US" dirty="0" smtClean="0">
                <a:solidFill>
                  <a:schemeClr val="tx1"/>
                </a:solidFill>
              </a:rPr>
              <a:t>* Do Something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walk(up);</a:t>
            </a:r>
          </a:p>
          <a:p>
            <a:r>
              <a:rPr lang="en-US" dirty="0">
                <a:solidFill>
                  <a:schemeClr val="tx1"/>
                </a:solidFill>
              </a:rPr>
              <a:t>w</a:t>
            </a:r>
            <a:r>
              <a:rPr lang="en-US" dirty="0" smtClean="0">
                <a:solidFill>
                  <a:schemeClr val="tx1"/>
                </a:solidFill>
              </a:rPr>
              <a:t>alk(right);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*/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759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PSK" panose="020B0500040200020003" pitchFamily="34" charset="-34"/>
              </a:rPr>
              <a:t>รายละเอียดของการ</a:t>
            </a:r>
            <a:r>
              <a:rPr lang="th-TH" b="1" dirty="0" smtClean="0">
                <a:latin typeface="TH SarabunPSK" panose="020B0500040200020003" pitchFamily="34" charset="-34"/>
              </a:rPr>
              <a:t>พัฒนา (ต่อ)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1B78E-D18A-4ABB-82F7-EBAF2EDF2AD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F8DE5B6-C3B7-4E16-9FB6-33A9B4E55C07}" type="datetime1">
              <a:rPr lang="en-US" smtClean="0"/>
              <a:t>10/23/2019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351832" y="3150367"/>
            <a:ext cx="681597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TRUE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6351832" y="2039192"/>
            <a:ext cx="726353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18" name="Straight Connector 17"/>
          <p:cNvCxnSpPr>
            <a:stCxn id="24" idx="1"/>
            <a:endCxn id="40" idx="3"/>
          </p:cNvCxnSpPr>
          <p:nvPr/>
        </p:nvCxnSpPr>
        <p:spPr>
          <a:xfrm flipH="1" flipV="1">
            <a:off x="5264900" y="2573783"/>
            <a:ext cx="1086932" cy="761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5" idx="1"/>
            <a:endCxn id="40" idx="3"/>
          </p:cNvCxnSpPr>
          <p:nvPr/>
        </p:nvCxnSpPr>
        <p:spPr>
          <a:xfrm flipH="1">
            <a:off x="5264900" y="2223858"/>
            <a:ext cx="1086932" cy="3499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985686" y="2281395"/>
            <a:ext cx="22792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75000"/>
                  </a:schemeClr>
                </a:solidFill>
              </a:rPr>
              <a:t>check</a:t>
            </a:r>
            <a:r>
              <a:rPr lang="en-US" sz="3200" dirty="0" smtClean="0"/>
              <a:t>(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right</a:t>
            </a:r>
            <a:r>
              <a:rPr lang="en-US" sz="3200" dirty="0" smtClean="0"/>
              <a:t>)</a:t>
            </a:r>
            <a:r>
              <a:rPr lang="en-US" sz="3200" dirty="0" smtClean="0"/>
              <a:t>;</a:t>
            </a:r>
            <a:endParaRPr lang="en-US" sz="3200" dirty="0"/>
          </a:p>
        </p:txBody>
      </p:sp>
      <p:sp>
        <p:nvSpPr>
          <p:cNvPr id="41" name="TextBox 40"/>
          <p:cNvSpPr txBox="1"/>
          <p:nvPr/>
        </p:nvSpPr>
        <p:spPr>
          <a:xfrm>
            <a:off x="2457108" y="3299061"/>
            <a:ext cx="938462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Method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3083297" y="2831550"/>
            <a:ext cx="93563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41" idx="0"/>
          </p:cNvCxnSpPr>
          <p:nvPr/>
        </p:nvCxnSpPr>
        <p:spPr>
          <a:xfrm flipV="1">
            <a:off x="2926339" y="2831550"/>
            <a:ext cx="300974" cy="4675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4136923" y="2831550"/>
            <a:ext cx="78903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3665513" y="3314386"/>
            <a:ext cx="1163524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Parameter</a:t>
            </a:r>
          </a:p>
        </p:txBody>
      </p:sp>
      <p:cxnSp>
        <p:nvCxnSpPr>
          <p:cNvPr id="46" name="Straight Connector 45"/>
          <p:cNvCxnSpPr>
            <a:stCxn id="45" idx="0"/>
          </p:cNvCxnSpPr>
          <p:nvPr/>
        </p:nvCxnSpPr>
        <p:spPr>
          <a:xfrm flipV="1">
            <a:off x="4247275" y="2831549"/>
            <a:ext cx="88198" cy="482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5011278" y="2831549"/>
            <a:ext cx="148900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288692" y="3302837"/>
            <a:ext cx="560307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End</a:t>
            </a:r>
            <a:endParaRPr lang="en-US" dirty="0"/>
          </a:p>
        </p:txBody>
      </p:sp>
      <p:cxnSp>
        <p:nvCxnSpPr>
          <p:cNvPr id="49" name="Straight Connector 48"/>
          <p:cNvCxnSpPr>
            <a:stCxn id="48" idx="0"/>
          </p:cNvCxnSpPr>
          <p:nvPr/>
        </p:nvCxnSpPr>
        <p:spPr>
          <a:xfrm flipH="1" flipV="1">
            <a:off x="5088193" y="2846438"/>
            <a:ext cx="480653" cy="4563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9826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PSK" panose="020B0500040200020003" pitchFamily="34" charset="-34"/>
              </a:rPr>
              <a:t>รายละเอียดของการ</a:t>
            </a:r>
            <a:r>
              <a:rPr lang="th-TH" b="1" dirty="0" smtClean="0">
                <a:latin typeface="TH SarabunPSK" panose="020B0500040200020003" pitchFamily="34" charset="-34"/>
              </a:rPr>
              <a:t>พัฒนา (ต่อ)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1B78E-D18A-4ABB-82F7-EBAF2EDF2AD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F8DE5B6-C3B7-4E16-9FB6-33A9B4E55C07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80038" y="1491630"/>
            <a:ext cx="2543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75000"/>
                  </a:schemeClr>
                </a:solidFill>
              </a:rPr>
              <a:t>if</a:t>
            </a:r>
            <a:r>
              <a:rPr lang="en-US" sz="3200" dirty="0" smtClean="0"/>
              <a:t>(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check</a:t>
            </a:r>
            <a:r>
              <a:rPr lang="en-US" sz="3200" dirty="0" smtClean="0"/>
              <a:t>(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left</a:t>
            </a:r>
            <a:r>
              <a:rPr lang="en-US" sz="3200" dirty="0" smtClean="0"/>
              <a:t>)){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51460" y="2509296"/>
            <a:ext cx="938462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Method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077649" y="2041785"/>
            <a:ext cx="18333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7" idx="0"/>
          </p:cNvCxnSpPr>
          <p:nvPr/>
        </p:nvCxnSpPr>
        <p:spPr>
          <a:xfrm flipV="1">
            <a:off x="920691" y="2041785"/>
            <a:ext cx="300974" cy="4675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452716" y="2037467"/>
            <a:ext cx="1548581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659865" y="2524621"/>
            <a:ext cx="1163524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Parameter</a:t>
            </a:r>
          </a:p>
        </p:txBody>
      </p:sp>
      <p:cxnSp>
        <p:nvCxnSpPr>
          <p:cNvPr id="12" name="Straight Connector 11"/>
          <p:cNvCxnSpPr>
            <a:stCxn id="11" idx="0"/>
          </p:cNvCxnSpPr>
          <p:nvPr/>
        </p:nvCxnSpPr>
        <p:spPr>
          <a:xfrm flipV="1">
            <a:off x="2241627" y="2041784"/>
            <a:ext cx="88198" cy="482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3288460" y="2035146"/>
            <a:ext cx="148900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781041" y="1315376"/>
            <a:ext cx="649322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Start</a:t>
            </a:r>
            <a:endParaRPr lang="en-US" dirty="0"/>
          </a:p>
        </p:txBody>
      </p:sp>
      <p:cxnSp>
        <p:nvCxnSpPr>
          <p:cNvPr id="15" name="Straight Connector 14"/>
          <p:cNvCxnSpPr>
            <a:stCxn id="14" idx="2"/>
          </p:cNvCxnSpPr>
          <p:nvPr/>
        </p:nvCxnSpPr>
        <p:spPr>
          <a:xfrm flipH="1">
            <a:off x="3358484" y="1684708"/>
            <a:ext cx="747218" cy="3611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290953" y="3314134"/>
            <a:ext cx="314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}</a:t>
            </a:r>
            <a:endParaRPr lang="en-US" sz="3200" dirty="0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3350973" y="3863681"/>
            <a:ext cx="148900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460840" y="4339286"/>
            <a:ext cx="577314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End</a:t>
            </a:r>
            <a:endParaRPr lang="en-US" dirty="0"/>
          </a:p>
        </p:txBody>
      </p:sp>
      <p:cxnSp>
        <p:nvCxnSpPr>
          <p:cNvPr id="28" name="Straight Connector 27"/>
          <p:cNvCxnSpPr>
            <a:stCxn id="27" idx="0"/>
          </p:cNvCxnSpPr>
          <p:nvPr/>
        </p:nvCxnSpPr>
        <p:spPr>
          <a:xfrm flipH="1" flipV="1">
            <a:off x="3425425" y="3863682"/>
            <a:ext cx="324072" cy="4756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419783" y="2166737"/>
            <a:ext cx="1768818" cy="120032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/</a:t>
            </a:r>
            <a:r>
              <a:rPr lang="en-US" dirty="0" smtClean="0">
                <a:solidFill>
                  <a:schemeClr val="tx1"/>
                </a:solidFill>
              </a:rPr>
              <a:t>* Do Something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walk(up);</a:t>
            </a:r>
          </a:p>
          <a:p>
            <a:r>
              <a:rPr lang="en-US" dirty="0">
                <a:solidFill>
                  <a:schemeClr val="tx1"/>
                </a:solidFill>
              </a:rPr>
              <a:t>w</a:t>
            </a:r>
            <a:r>
              <a:rPr lang="en-US" dirty="0" smtClean="0">
                <a:solidFill>
                  <a:schemeClr val="tx1"/>
                </a:solidFill>
              </a:rPr>
              <a:t>alk(right);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*/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666165" y="1315376"/>
            <a:ext cx="24140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75000"/>
                  </a:schemeClr>
                </a:solidFill>
              </a:rPr>
              <a:t>if</a:t>
            </a:r>
            <a:r>
              <a:rPr lang="en-US" sz="3200" dirty="0" smtClean="0"/>
              <a:t>(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check</a:t>
            </a:r>
            <a:r>
              <a:rPr lang="en-US" sz="3200" dirty="0" smtClean="0"/>
              <a:t>(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left</a:t>
            </a:r>
            <a:r>
              <a:rPr lang="en-US" sz="3200" dirty="0" smtClean="0"/>
              <a:t>))</a:t>
            </a:r>
            <a:endParaRPr lang="en-US" sz="32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6135329" y="1858028"/>
            <a:ext cx="1651819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710871" y="2400527"/>
            <a:ext cx="681597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TRUE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7116512" y="3219822"/>
            <a:ext cx="726353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FALSE</a:t>
            </a:r>
            <a:endParaRPr lang="en-US" dirty="0"/>
          </a:p>
        </p:txBody>
      </p:sp>
      <p:cxnSp>
        <p:nvCxnSpPr>
          <p:cNvPr id="18" name="Straight Connector 17"/>
          <p:cNvCxnSpPr>
            <a:stCxn id="24" idx="0"/>
          </p:cNvCxnSpPr>
          <p:nvPr/>
        </p:nvCxnSpPr>
        <p:spPr>
          <a:xfrm flipV="1">
            <a:off x="6051670" y="1858297"/>
            <a:ext cx="835827" cy="542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5" idx="0"/>
          </p:cNvCxnSpPr>
          <p:nvPr/>
        </p:nvCxnSpPr>
        <p:spPr>
          <a:xfrm flipH="1" flipV="1">
            <a:off x="6887497" y="1858297"/>
            <a:ext cx="592192" cy="13615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4" idx="1"/>
            <a:endCxn id="32" idx="3"/>
          </p:cNvCxnSpPr>
          <p:nvPr/>
        </p:nvCxnSpPr>
        <p:spPr>
          <a:xfrm flipH="1">
            <a:off x="5188601" y="2585193"/>
            <a:ext cx="522270" cy="1817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5" idx="1"/>
            <a:endCxn id="19" idx="3"/>
          </p:cNvCxnSpPr>
          <p:nvPr/>
        </p:nvCxnSpPr>
        <p:spPr>
          <a:xfrm flipH="1">
            <a:off x="3605463" y="3404488"/>
            <a:ext cx="3511049" cy="2020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028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PSK" panose="020B0500040200020003" pitchFamily="34" charset="-34"/>
              </a:rPr>
              <a:t>รายละเอียดของการพัฒนา (ต่อ)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1B78E-D18A-4ABB-82F7-EBAF2EDF2AD9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F8DE5B6-C3B7-4E16-9FB6-33A9B4E55C07}" type="datetime1">
              <a:rPr lang="en-US" smtClean="0"/>
              <a:t>10/23/2019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029" y="1492250"/>
            <a:ext cx="6210168" cy="3240088"/>
          </a:xfrm>
        </p:spPr>
      </p:pic>
    </p:spTree>
    <p:extLst>
      <p:ext uri="{BB962C8B-B14F-4D97-AF65-F5344CB8AC3E}">
        <p14:creationId xmlns:p14="http://schemas.microsoft.com/office/powerpoint/2010/main" val="1463921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PSK" panose="020B0500040200020003" pitchFamily="34" charset="-34"/>
              </a:rPr>
              <a:t>รายละเอียดของการพัฒนา (ต่อ)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1B78E-D18A-4ABB-82F7-EBAF2EDF2AD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F8DE5B6-C3B7-4E16-9FB6-33A9B4E55C07}" type="datetime1">
              <a:rPr lang="en-US" smtClean="0"/>
              <a:t>10/23/2019</a:t>
            </a:fld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029" y="1492250"/>
            <a:ext cx="6210168" cy="3240088"/>
          </a:xfrm>
        </p:spPr>
      </p:pic>
    </p:spTree>
    <p:extLst>
      <p:ext uri="{BB962C8B-B14F-4D97-AF65-F5344CB8AC3E}">
        <p14:creationId xmlns:p14="http://schemas.microsoft.com/office/powerpoint/2010/main" val="4142738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latin typeface="TH SarabunPSK" panose="020B0500040200020003" pitchFamily="34" charset="-34"/>
              </a:rPr>
              <a:t>รายละเอียดของการพัฒนา (ต่อ)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D1B78E-D18A-4ABB-82F7-EBAF2EDF2AD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F8DE5B6-C3B7-4E16-9FB6-33A9B4E55C07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176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sldNum" idx="12"/>
          </p:nvPr>
        </p:nvSpPr>
        <p:spPr>
          <a:xfrm>
            <a:off x="4297650" y="4711450"/>
            <a:ext cx="548700" cy="43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3" name="ตัวแทนข้อความ 2">
            <a:extLst>
              <a:ext uri="{FF2B5EF4-FFF2-40B4-BE49-F238E27FC236}">
                <a16:creationId xmlns:a16="http://schemas.microsoft.com/office/drawing/2014/main" xmlns="" id="{50995A50-C48B-4EC3-8F9E-B98EE887C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68100" y="985767"/>
            <a:ext cx="3007800" cy="519600"/>
          </a:xfrm>
        </p:spPr>
        <p:txBody>
          <a:bodyPr/>
          <a:lstStyle/>
          <a:p>
            <a:r>
              <a:rPr lang="th-TH" dirty="0"/>
              <a:t>ขอบเขตโครงงาน</a:t>
            </a:r>
            <a:endParaRPr lang="en-US" dirty="0"/>
          </a:p>
        </p:txBody>
      </p:sp>
      <p:sp>
        <p:nvSpPr>
          <p:cNvPr id="7" name="Google Shape;91;p19">
            <a:extLst>
              <a:ext uri="{FF2B5EF4-FFF2-40B4-BE49-F238E27FC236}">
                <a16:creationId xmlns:a16="http://schemas.microsoft.com/office/drawing/2014/main" xmlns="" id="{2252F24C-1FD5-4C9E-AEBA-97459B586550}"/>
              </a:ext>
            </a:extLst>
          </p:cNvPr>
          <p:cNvSpPr txBox="1">
            <a:spLocks/>
          </p:cNvSpPr>
          <p:nvPr/>
        </p:nvSpPr>
        <p:spPr>
          <a:xfrm>
            <a:off x="3068100" y="1428825"/>
            <a:ext cx="2917834" cy="29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atrick Hand"/>
              <a:buNone/>
              <a:defRPr sz="1600" b="0" i="0" u="none" strike="noStrike" cap="none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 b="0" i="0" u="none" strike="noStrike" cap="non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 b="0" i="0" u="none" strike="noStrike" cap="non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 b="0" i="0" u="none" strike="noStrike" cap="non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 b="0" i="0" u="none" strike="noStrike" cap="non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 b="0" i="0" u="none" strike="noStrike" cap="non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 b="0" i="0" u="none" strike="noStrike" cap="non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 b="0" i="0" u="none" strike="noStrike" cap="non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 b="0" i="0" u="none" strike="noStrike" cap="none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pPr indent="-381000" algn="l">
              <a:spcBef>
                <a:spcPts val="600"/>
              </a:spcBef>
              <a:buSzPts val="2400"/>
              <a:buFont typeface="Patrick Hand"/>
              <a:buChar char="&gt;"/>
            </a:pPr>
            <a:r>
              <a:rPr lang="th-TH" dirty="0"/>
              <a:t>เล่นได้บน </a:t>
            </a:r>
            <a:r>
              <a:rPr lang="en-US" dirty="0"/>
              <a:t>window 10</a:t>
            </a:r>
          </a:p>
          <a:p>
            <a:pPr indent="-381000" algn="l">
              <a:spcBef>
                <a:spcPts val="0"/>
              </a:spcBef>
              <a:buSzPts val="2400"/>
              <a:buFont typeface="Patrick Hand"/>
              <a:buChar char="&gt;"/>
            </a:pPr>
            <a:r>
              <a:rPr lang="th-TH" dirty="0" smtClean="0"/>
              <a:t>ไม่สามารถ</a:t>
            </a:r>
            <a:r>
              <a:rPr lang="th-TH" dirty="0"/>
              <a:t>เล่นบนโทรศัพท์ได้</a:t>
            </a:r>
            <a:endParaRPr lang="en-US" dirty="0"/>
          </a:p>
          <a:p>
            <a:pPr indent="-381000" algn="l">
              <a:spcBef>
                <a:spcPts val="0"/>
              </a:spcBef>
              <a:buSzPts val="2400"/>
              <a:buFont typeface="Patrick Hand"/>
              <a:buChar char="&gt;"/>
            </a:pPr>
            <a:r>
              <a:rPr lang="th-TH" dirty="0" smtClean="0"/>
              <a:t>ไม่รองรับให้ผู้เล่นสร้าง </a:t>
            </a:r>
            <a:r>
              <a:rPr lang="en-US" dirty="0" smtClean="0"/>
              <a:t>funtion </a:t>
            </a:r>
            <a:r>
              <a:rPr lang="th-TH" dirty="0" smtClean="0"/>
              <a:t>ได้</a:t>
            </a:r>
          </a:p>
          <a:p>
            <a:pPr indent="-381000" algn="l">
              <a:spcBef>
                <a:spcPts val="0"/>
              </a:spcBef>
              <a:buSzPts val="2400"/>
              <a:buFont typeface="Patrick Hand"/>
              <a:buChar char="&gt;"/>
            </a:pPr>
            <a:r>
              <a:rPr lang="th-TH" dirty="0" smtClean="0"/>
              <a:t>ผู้เล่นไม่สามารถสร้างตัวแปรได้</a:t>
            </a:r>
          </a:p>
          <a:p>
            <a:pPr indent="-381000" algn="l">
              <a:spcBef>
                <a:spcPts val="0"/>
              </a:spcBef>
              <a:buSzPts val="2400"/>
              <a:buFont typeface="Patrick Hand"/>
              <a:buChar char="&gt;"/>
            </a:pPr>
            <a:r>
              <a:rPr lang="th-TH" dirty="0" smtClean="0"/>
              <a:t>รูปแบบการเล่น </a:t>
            </a:r>
            <a:r>
              <a:rPr lang="en-US" dirty="0" smtClean="0"/>
              <a:t>single-player</a:t>
            </a:r>
          </a:p>
          <a:p>
            <a:pPr indent="-381000" algn="l">
              <a:spcBef>
                <a:spcPts val="0"/>
              </a:spcBef>
              <a:buSzPts val="2400"/>
              <a:buFont typeface="Patrick Hand"/>
              <a:buChar char="&gt;"/>
            </a:pPr>
            <a:r>
              <a:rPr lang="th-TH" dirty="0" smtClean="0"/>
              <a:t>ไม่สามารถ</a:t>
            </a:r>
            <a:r>
              <a:rPr lang="en-US" dirty="0" smtClean="0"/>
              <a:t> save game </a:t>
            </a:r>
            <a:r>
              <a:rPr lang="th-TH" dirty="0" smtClean="0"/>
              <a:t>เพื่อกลับมาเล่นในจุดเดิมได้</a:t>
            </a:r>
            <a:endParaRPr lang="th-TH" dirty="0"/>
          </a:p>
          <a:p>
            <a:pPr marL="76200" indent="0" algn="l">
              <a:spcBef>
                <a:spcPts val="0"/>
              </a:spcBef>
              <a:buSzPts val="2400"/>
            </a:pPr>
            <a:endParaRPr lang="en-US" dirty="0"/>
          </a:p>
          <a:p>
            <a:pPr marL="0" indent="0" algn="l">
              <a:spcBef>
                <a:spcPts val="600"/>
              </a:spcBef>
            </a:pPr>
            <a:r>
              <a:rPr lang="en-US" dirty="0"/>
              <a:t>.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Coder</a:t>
            </a:r>
            <a:endParaRPr dirty="0"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1628225" y="1428825"/>
            <a:ext cx="5887500" cy="29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b="1" dirty="0"/>
              <a:t>สมาชิกโครงงาน</a:t>
            </a:r>
          </a:p>
          <a:p>
            <a:pPr marL="0" indent="0" algn="ctr">
              <a:buNone/>
            </a:pPr>
            <a:r>
              <a:rPr lang="th-TH" sz="1600" dirty="0">
                <a:latin typeface="TH SarabunPSK" panose="020B0500040200020003" pitchFamily="34" charset="-34"/>
              </a:rPr>
              <a:t> </a:t>
            </a:r>
            <a:r>
              <a:rPr lang="en-US" sz="1600" dirty="0">
                <a:latin typeface="TH SarabunPSK" panose="020B0500040200020003" pitchFamily="34" charset="-34"/>
              </a:rPr>
              <a:t>1.</a:t>
            </a:r>
            <a:r>
              <a:rPr lang="th-TH" sz="1600" dirty="0">
                <a:latin typeface="TH SarabunPSK" panose="020B0500040200020003" pitchFamily="34" charset="-34"/>
              </a:rPr>
              <a:t> </a:t>
            </a:r>
            <a:r>
              <a:rPr lang="th-TH" sz="1600" dirty="0">
                <a:latin typeface="FreesiaUPC" panose="020B0604020202020204" pitchFamily="34" charset="-34"/>
              </a:rPr>
              <a:t>นาย </a:t>
            </a:r>
            <a:r>
              <a:rPr lang="th-TH" sz="1600" dirty="0" err="1">
                <a:latin typeface="FreesiaUPC" panose="020B0604020202020204" pitchFamily="34" charset="-34"/>
              </a:rPr>
              <a:t>จิร</a:t>
            </a:r>
            <a:r>
              <a:rPr lang="th-TH" sz="1600" dirty="0">
                <a:latin typeface="FreesiaUPC" panose="020B0604020202020204" pitchFamily="34" charset="-34"/>
              </a:rPr>
              <a:t>พัชร์ เหลืองรุ่งเกียรติ </a:t>
            </a:r>
            <a:r>
              <a:rPr lang="th-TH" sz="1600" dirty="0">
                <a:latin typeface="TH SarabunPSK" panose="020B0500040200020003" pitchFamily="34" charset="-34"/>
              </a:rPr>
              <a:t>รหัสนิสิต 5930300143</a:t>
            </a:r>
          </a:p>
          <a:p>
            <a:pPr marL="0" indent="0" algn="ctr">
              <a:buNone/>
            </a:pPr>
            <a:r>
              <a:rPr lang="en-US" sz="1600" dirty="0">
                <a:latin typeface="TH SarabunPSK" panose="020B0500040200020003" pitchFamily="34" charset="-34"/>
              </a:rPr>
              <a:t>2. </a:t>
            </a:r>
            <a:r>
              <a:rPr lang="th-TH" sz="1600" dirty="0">
                <a:latin typeface="FreesiaUPC" panose="020B0604020202020204" pitchFamily="34" charset="-34"/>
              </a:rPr>
              <a:t>นาย อติว</a:t>
            </a:r>
            <a:r>
              <a:rPr lang="th-TH" sz="1600" dirty="0" err="1">
                <a:latin typeface="FreesiaUPC" panose="020B0604020202020204" pitchFamily="34" charset="-34"/>
              </a:rPr>
              <a:t>ิชญ์</a:t>
            </a:r>
            <a:r>
              <a:rPr lang="th-TH" sz="1600" dirty="0">
                <a:latin typeface="FreesiaUPC" panose="020B0604020202020204" pitchFamily="34" charset="-34"/>
              </a:rPr>
              <a:t> ม่วงศร </a:t>
            </a:r>
            <a:r>
              <a:rPr lang="th-TH" sz="1600" dirty="0">
                <a:latin typeface="TH SarabunPSK" panose="020B0500040200020003" pitchFamily="34" charset="-34"/>
              </a:rPr>
              <a:t>รหัสนิสิต</a:t>
            </a:r>
            <a:r>
              <a:rPr lang="en-US" sz="1600" dirty="0">
                <a:latin typeface="TH SarabunPSK" panose="020B0500040200020003" pitchFamily="34" charset="-34"/>
              </a:rPr>
              <a:t> 5930300968</a:t>
            </a:r>
          </a:p>
          <a:p>
            <a:pPr marL="0" indent="0" algn="ctr">
              <a:buNone/>
            </a:pPr>
            <a:r>
              <a:rPr lang="th-TH" b="1" dirty="0">
                <a:latin typeface="Cordia New" panose="020B0304020202020204" pitchFamily="34" charset="-34"/>
              </a:rPr>
              <a:t>อาจารย์ที่ปรึกษา</a:t>
            </a:r>
            <a:r>
              <a:rPr lang="en-US" b="1" dirty="0">
                <a:latin typeface="Cordia New" panose="020B0304020202020204" pitchFamily="34" charset="-34"/>
              </a:rPr>
              <a:t> </a:t>
            </a:r>
            <a:endParaRPr lang="th-TH" b="1" dirty="0">
              <a:latin typeface="Cordia New" panose="020B0304020202020204" pitchFamily="34" charset="-34"/>
            </a:endParaRPr>
          </a:p>
          <a:p>
            <a:pPr marL="0" indent="0" algn="ctr">
              <a:buNone/>
            </a:pPr>
            <a:r>
              <a:rPr lang="th-TH" dirty="0">
                <a:latin typeface="Cordia New" panose="020B0304020202020204" pitchFamily="34" charset="-34"/>
              </a:rPr>
              <a:t>  อ.อดิศักดิ์ </a:t>
            </a:r>
            <a:r>
              <a:rPr lang="th-TH" dirty="0" err="1">
                <a:latin typeface="Cordia New" panose="020B0304020202020204" pitchFamily="34" charset="-34"/>
              </a:rPr>
              <a:t>สุภีสุน</a:t>
            </a:r>
            <a:endParaRPr lang="th-TH" dirty="0">
              <a:latin typeface="Cordia New" panose="020B0304020202020204" pitchFamily="34" charset="-34"/>
            </a:endParaRPr>
          </a:p>
          <a:p>
            <a:pPr marL="0" indent="0" algn="ctr">
              <a:buNone/>
            </a:pPr>
            <a:r>
              <a:rPr lang="th-TH" b="1" dirty="0">
                <a:latin typeface="Cordia New" panose="020B0304020202020204" pitchFamily="34" charset="-34"/>
              </a:rPr>
              <a:t>กรรมการ</a:t>
            </a:r>
          </a:p>
          <a:p>
            <a:pPr marL="0" indent="0" algn="ctr">
              <a:buNone/>
            </a:pPr>
            <a:r>
              <a:rPr lang="th-TH" sz="1800" dirty="0"/>
              <a:t>1.ผศ.ดร. อนันต์ บรรหารสกุล </a:t>
            </a:r>
          </a:p>
          <a:p>
            <a:pPr marL="0" indent="0" algn="ctr">
              <a:buNone/>
            </a:pPr>
            <a:r>
              <a:rPr lang="th-TH" sz="1800" dirty="0"/>
              <a:t>2. อ.กรวิทย์ ออกผล</a:t>
            </a:r>
          </a:p>
          <a:p>
            <a:pPr marL="0" indent="0" algn="ctr">
              <a:buNone/>
            </a:pPr>
            <a:endParaRPr lang="th-TH" dirty="0">
              <a:latin typeface="Cordia New" panose="020B0304020202020204" pitchFamily="34" charset="-34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ctrTitle" idx="4294967295"/>
          </p:nvPr>
        </p:nvSpPr>
        <p:spPr>
          <a:xfrm>
            <a:off x="130050" y="173956"/>
            <a:ext cx="47163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4800" dirty="0">
                <a:solidFill>
                  <a:schemeClr val="accent6"/>
                </a:solidFill>
              </a:rPr>
              <a:t>ประโยชน์ที่ได้รับ</a:t>
            </a:r>
            <a:endParaRPr sz="4800" dirty="0">
              <a:solidFill>
                <a:schemeClr val="accent6"/>
              </a:solidFill>
            </a:endParaRPr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4294967295"/>
          </p:nvPr>
        </p:nvSpPr>
        <p:spPr>
          <a:xfrm>
            <a:off x="1939500" y="2205478"/>
            <a:ext cx="47163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th-TH" dirty="0">
                <a:solidFill>
                  <a:schemeClr val="lt1"/>
                </a:solidFill>
              </a:rPr>
              <a:t>1.ผู้เล่นมีความรู้ ความเข้าใจโปรแกรมมิ่งมากขึ้น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th-TH" dirty="0">
                <a:solidFill>
                  <a:schemeClr val="lt1"/>
                </a:solidFill>
              </a:rPr>
              <a:t>2.ผู้ใช้รู้จักคำสั่งพื้นฐาน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99" name="Google Shape;99;p20"/>
          <p:cNvSpPr/>
          <p:nvPr/>
        </p:nvSpPr>
        <p:spPr>
          <a:xfrm>
            <a:off x="6053741" y="426700"/>
            <a:ext cx="1277594" cy="1294604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0" name="Google Shape;100;p20"/>
          <p:cNvSpPr/>
          <p:nvPr/>
        </p:nvSpPr>
        <p:spPr>
          <a:xfrm rot="1473078">
            <a:off x="4963750" y="1069441"/>
            <a:ext cx="746986" cy="727631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1" name="Google Shape;101;p20"/>
          <p:cNvSpPr/>
          <p:nvPr/>
        </p:nvSpPr>
        <p:spPr>
          <a:xfrm>
            <a:off x="5726709" y="418029"/>
            <a:ext cx="327032" cy="31779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2" name="Google Shape;102;p20"/>
          <p:cNvSpPr/>
          <p:nvPr/>
        </p:nvSpPr>
        <p:spPr>
          <a:xfrm rot="2487314">
            <a:off x="6919189" y="1671724"/>
            <a:ext cx="232678" cy="22610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3" name="Google Shape;103;p20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246" name="Google Shape;246;p35"/>
          <p:cNvSpPr txBox="1">
            <a:spLocks noGrp="1"/>
          </p:cNvSpPr>
          <p:nvPr>
            <p:ph type="ctrTitle" idx="4294967295"/>
          </p:nvPr>
        </p:nvSpPr>
        <p:spPr>
          <a:xfrm>
            <a:off x="1918700" y="1485548"/>
            <a:ext cx="5306700" cy="683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6"/>
                </a:solidFill>
              </a:rPr>
              <a:t>Thanks!</a:t>
            </a:r>
            <a:endParaRPr sz="6000">
              <a:solidFill>
                <a:schemeClr val="accent6"/>
              </a:solidFill>
            </a:endParaRPr>
          </a:p>
        </p:txBody>
      </p:sp>
      <p:sp>
        <p:nvSpPr>
          <p:cNvPr id="247" name="Google Shape;247;p35"/>
          <p:cNvSpPr txBox="1">
            <a:spLocks noGrp="1"/>
          </p:cNvSpPr>
          <p:nvPr>
            <p:ph type="subTitle" idx="4294967295"/>
          </p:nvPr>
        </p:nvSpPr>
        <p:spPr>
          <a:xfrm>
            <a:off x="1918700" y="2192769"/>
            <a:ext cx="5306700" cy="185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</a:rPr>
              <a:t>Any questions?</a:t>
            </a:r>
            <a:endParaRPr sz="3600"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Find me at @username &amp; user@mail.me</a:t>
            </a:r>
            <a:endParaRPr sz="36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ctrTitle" idx="4294967295"/>
          </p:nvPr>
        </p:nvSpPr>
        <p:spPr>
          <a:xfrm>
            <a:off x="-1400233" y="409731"/>
            <a:ext cx="5306700" cy="683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3200" dirty="0">
                <a:solidFill>
                  <a:schemeClr val="accent6"/>
                </a:solidFill>
              </a:rPr>
              <a:t>ที่มาและปัญหา</a:t>
            </a:r>
            <a:endParaRPr sz="3200" dirty="0">
              <a:solidFill>
                <a:schemeClr val="accent6"/>
              </a:solidFill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xmlns="" id="{4D42E11F-46D3-4466-9BF3-BA78B87AC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59890">
            <a:off x="1802989" y="1078809"/>
            <a:ext cx="3016874" cy="1962842"/>
          </a:xfrm>
          <a:prstGeom prst="rect">
            <a:avLst/>
          </a:pr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xmlns="" id="{04B59CF4-0F3C-47CA-9639-E9DE7F79E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556674">
            <a:off x="3972373" y="1643902"/>
            <a:ext cx="2717265" cy="1407155"/>
          </a:xfrm>
          <a:prstGeom prst="rect">
            <a:avLst/>
          </a:prstGeom>
        </p:spPr>
      </p:pic>
      <p:pic>
        <p:nvPicPr>
          <p:cNvPr id="7" name="รูปภาพ 6">
            <a:extLst>
              <a:ext uri="{FF2B5EF4-FFF2-40B4-BE49-F238E27FC236}">
                <a16:creationId xmlns:a16="http://schemas.microsoft.com/office/drawing/2014/main" xmlns="" id="{363A0276-498C-4C54-A076-204BFA807B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858485">
            <a:off x="2104926" y="3093301"/>
            <a:ext cx="2413000" cy="1268705"/>
          </a:xfrm>
          <a:prstGeom prst="rect">
            <a:avLst/>
          </a:prstGeom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xmlns="" id="{9D93203D-CCBD-4F20-96D3-775ACD2E7D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744409">
            <a:off x="3773097" y="2881726"/>
            <a:ext cx="2443209" cy="12652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2312483" y="922950"/>
            <a:ext cx="4519033" cy="72009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dirty="0"/>
              <a:t>แนวคิดและวิธีแก้ปัญหา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subTitle" idx="1"/>
          </p:nvPr>
        </p:nvSpPr>
        <p:spPr>
          <a:xfrm>
            <a:off x="1939950" y="1883320"/>
            <a:ext cx="4891566" cy="68843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th-TH" sz="1800" dirty="0"/>
              <a:t>เพื่อแก้ปัญหาการ </a:t>
            </a:r>
            <a:r>
              <a:rPr lang="th-TH" sz="1800" dirty="0">
                <a:solidFill>
                  <a:schemeClr val="accent6">
                    <a:lumMod val="75000"/>
                  </a:schemeClr>
                </a:solidFill>
              </a:rPr>
              <a:t>“โปรแกรมมิ่งไม่ได้” </a:t>
            </a:r>
            <a:r>
              <a:rPr lang="th-TH" sz="1800" dirty="0"/>
              <a:t>โดย</a:t>
            </a:r>
          </a:p>
          <a:p>
            <a:pPr lvl="1"/>
            <a:r>
              <a:rPr lang="th-TH" sz="1800" dirty="0"/>
              <a:t>การเรียนรู้ที่ทำให้เห็นภาพ โดยใช้อนิเม</a:t>
            </a:r>
            <a:r>
              <a:rPr lang="th-TH" sz="1800" dirty="0" err="1"/>
              <a:t>ชั่น</a:t>
            </a:r>
            <a:endParaRPr lang="th-TH" sz="1800" dirty="0"/>
          </a:p>
          <a:p>
            <a:pPr lvl="1"/>
            <a:endParaRPr lang="th-TH" sz="1800" dirty="0"/>
          </a:p>
        </p:txBody>
      </p: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xmlns="" id="{B2DA5E5A-78F5-4645-8535-D1B234289189}"/>
              </a:ext>
            </a:extLst>
          </p:cNvPr>
          <p:cNvSpPr txBox="1"/>
          <p:nvPr/>
        </p:nvSpPr>
        <p:spPr>
          <a:xfrm>
            <a:off x="2658533" y="2760133"/>
            <a:ext cx="399626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เพื่อทำให้มี “</a:t>
            </a:r>
            <a:r>
              <a:rPr lang="th-TH" sz="1800" dirty="0">
                <a:solidFill>
                  <a:schemeClr val="tx1"/>
                </a:solidFill>
              </a:rPr>
              <a:t>การเรียนรู้ที่ง่าย</a:t>
            </a:r>
            <a:r>
              <a:rPr lang="th-TH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” โดยแนวคิดที่ว่า</a:t>
            </a:r>
          </a:p>
          <a:p>
            <a:pPr lvl="1"/>
            <a:r>
              <a:rPr lang="th-TH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เกมส์จะช่วยให้ผู้เล่นลด</a:t>
            </a:r>
            <a:r>
              <a:rPr lang="th-TH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Cordia New" panose="020B0304020202020204" pitchFamily="34" charset="-34"/>
              </a:rPr>
              <a:t>ความน่าเบื่อ </a:t>
            </a:r>
            <a:r>
              <a:rPr lang="th-TH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และลดความกดดัน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รูปภาพ 12">
            <a:extLst>
              <a:ext uri="{FF2B5EF4-FFF2-40B4-BE49-F238E27FC236}">
                <a16:creationId xmlns:a16="http://schemas.microsoft.com/office/drawing/2014/main" xmlns="" id="{110C133C-7206-4421-A9AF-C6DCA605C1F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79330">
            <a:off x="3667641" y="2865474"/>
            <a:ext cx="3619872" cy="1701652"/>
          </a:xfrm>
          <a:prstGeom prst="rect">
            <a:avLst/>
          </a:prstGeom>
        </p:spPr>
      </p:pic>
      <p:sp>
        <p:nvSpPr>
          <p:cNvPr id="71" name="Google Shape;71;p16"/>
          <p:cNvSpPr txBox="1">
            <a:spLocks noGrp="1"/>
          </p:cNvSpPr>
          <p:nvPr>
            <p:ph type="ctrTitle" idx="4294967295"/>
          </p:nvPr>
        </p:nvSpPr>
        <p:spPr>
          <a:xfrm>
            <a:off x="-734700" y="418197"/>
            <a:ext cx="5306700" cy="683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th-TH" sz="3200" dirty="0">
                <a:solidFill>
                  <a:schemeClr val="bg1"/>
                </a:solidFill>
              </a:rPr>
              <a:t>เกมแนวสอนโปรแกรมมิ่ง</a:t>
            </a:r>
            <a:endParaRPr sz="3200" dirty="0">
              <a:solidFill>
                <a:schemeClr val="bg1"/>
              </a:solidFill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xmlns="" id="{37E5C9A4-1D2A-4782-B2E5-F07598D54047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71576">
            <a:off x="1718501" y="1451932"/>
            <a:ext cx="2736304" cy="1496127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xmlns="" id="{D0397968-2F33-4E88-A040-8FD5EA77CF92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7373">
            <a:off x="1926837" y="3031125"/>
            <a:ext cx="3115816" cy="1682884"/>
          </a:xfrm>
          <a:prstGeom prst="rect">
            <a:avLst/>
          </a:prstGeom>
        </p:spPr>
      </p:pic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xmlns="" id="{9C7F1E47-E0C4-4FAB-A3E6-64C26DDC5AB6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 rot="3728309">
            <a:off x="4931171" y="614546"/>
            <a:ext cx="3835896" cy="1579273"/>
          </a:xfrm>
          <a:prstGeom prst="rect">
            <a:avLst/>
          </a:prstGeom>
        </p:spPr>
      </p:pic>
      <p:pic>
        <p:nvPicPr>
          <p:cNvPr id="12" name="รูปภาพ 11">
            <a:extLst>
              <a:ext uri="{FF2B5EF4-FFF2-40B4-BE49-F238E27FC236}">
                <a16:creationId xmlns:a16="http://schemas.microsoft.com/office/drawing/2014/main" xmlns="" id="{7AD04519-61FA-4EEF-8D63-6876CEC89A6C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73335">
            <a:off x="3821572" y="1125179"/>
            <a:ext cx="3475856" cy="1606932"/>
          </a:xfrm>
          <a:prstGeom prst="rect">
            <a:avLst/>
          </a:prstGeom>
        </p:spPr>
      </p:pic>
      <p:pic>
        <p:nvPicPr>
          <p:cNvPr id="14" name="รูปภาพ 13">
            <a:extLst>
              <a:ext uri="{FF2B5EF4-FFF2-40B4-BE49-F238E27FC236}">
                <a16:creationId xmlns:a16="http://schemas.microsoft.com/office/drawing/2014/main" xmlns="" id="{6C53DF94-EF64-466F-B132-4131D5B7CA42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2472720" y="2130549"/>
            <a:ext cx="3889830" cy="147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994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th-TH" dirty="0"/>
              <a:t>1. เกมฝึกโปรแกรมมิ่งแบบวางบล็อค</a:t>
            </a:r>
            <a:endParaRPr dirty="0"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1628275" y="1428825"/>
            <a:ext cx="5887500" cy="29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endParaRPr dirty="0"/>
          </a:p>
        </p:txBody>
      </p:sp>
      <p:sp>
        <p:nvSpPr>
          <p:cNvPr id="92" name="Google Shape;92;p19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5" name="รูปภาพ 4">
            <a:extLst>
              <a:ext uri="{FF2B5EF4-FFF2-40B4-BE49-F238E27FC236}">
                <a16:creationId xmlns:a16="http://schemas.microsoft.com/office/drawing/2014/main" xmlns="" id="{638B7747-FFDD-4AFE-A3A9-88CF1C79369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944" y="1428825"/>
            <a:ext cx="2914330" cy="3081325"/>
          </a:xfrm>
          <a:prstGeom prst="rect">
            <a:avLst/>
          </a:prstGeom>
        </p:spPr>
      </p:pic>
      <p:pic>
        <p:nvPicPr>
          <p:cNvPr id="6" name="รูปภาพ 5">
            <a:extLst>
              <a:ext uri="{FF2B5EF4-FFF2-40B4-BE49-F238E27FC236}">
                <a16:creationId xmlns:a16="http://schemas.microsoft.com/office/drawing/2014/main" xmlns="" id="{409FB017-EFFD-45B7-9887-84F4388AB87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274" y="1428825"/>
            <a:ext cx="3335784" cy="30813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1876225" y="1420400"/>
            <a:ext cx="2345100" cy="31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th-TH" sz="2000" dirty="0"/>
              <a:t>2. เกมฝึกโปรแกรมมิ่งแบบวางบล็อค</a:t>
            </a:r>
            <a:r>
              <a:rPr lang="en-US" sz="2000" dirty="0"/>
              <a:t>(</a:t>
            </a:r>
            <a:r>
              <a:rPr lang="th-TH" sz="2000" dirty="0"/>
              <a:t>รูปภาพ</a:t>
            </a:r>
            <a:r>
              <a:rPr lang="en-US" sz="2000" dirty="0"/>
              <a:t>)</a:t>
            </a:r>
            <a:endParaRPr sz="2000"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" name="ตัวแทนข้อความ 2">
            <a:extLst>
              <a:ext uri="{FF2B5EF4-FFF2-40B4-BE49-F238E27FC236}">
                <a16:creationId xmlns:a16="http://schemas.microsoft.com/office/drawing/2014/main" xmlns="" id="{34A99C1D-8285-4A79-B792-DB6F077F7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รูปภาพ 8">
            <a:extLst>
              <a:ext uri="{FF2B5EF4-FFF2-40B4-BE49-F238E27FC236}">
                <a16:creationId xmlns:a16="http://schemas.microsoft.com/office/drawing/2014/main" xmlns="" id="{8687EBB7-65EA-4882-8DBD-BAC153F0D64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536958">
            <a:off x="5617114" y="1300956"/>
            <a:ext cx="1859479" cy="1983821"/>
          </a:xfrm>
          <a:prstGeom prst="rect">
            <a:avLst/>
          </a:prstGeom>
        </p:spPr>
      </p:pic>
      <p:pic>
        <p:nvPicPr>
          <p:cNvPr id="8" name="รูปภาพ 7">
            <a:extLst>
              <a:ext uri="{FF2B5EF4-FFF2-40B4-BE49-F238E27FC236}">
                <a16:creationId xmlns:a16="http://schemas.microsoft.com/office/drawing/2014/main" xmlns="" id="{0FEA51EC-1750-4867-B176-50F9FEDB575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740335" y="1853502"/>
            <a:ext cx="5879242" cy="246041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dirty="0"/>
              <a:t>3.</a:t>
            </a:r>
            <a:r>
              <a:rPr lang="th-TH" dirty="0"/>
              <a:t> เกมฝึกโปรแกรมมิ่งแบบพิมพ์</a:t>
            </a:r>
            <a:endParaRPr dirty="0"/>
          </a:p>
        </p:txBody>
      </p:sp>
      <p:sp>
        <p:nvSpPr>
          <p:cNvPr id="216" name="Google Shape;216;p31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xmlns="" id="{19B4FC92-83E4-4CFF-8836-B6EDB42454B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119" y="1345200"/>
            <a:ext cx="5179081" cy="2134600"/>
          </a:xfrm>
          <a:prstGeom prst="rect">
            <a:avLst/>
          </a:prstGeom>
        </p:spPr>
      </p:pic>
      <p:pic>
        <p:nvPicPr>
          <p:cNvPr id="23" name="รูปภาพ 22">
            <a:extLst>
              <a:ext uri="{FF2B5EF4-FFF2-40B4-BE49-F238E27FC236}">
                <a16:creationId xmlns:a16="http://schemas.microsoft.com/office/drawing/2014/main" xmlns="" id="{E5E9A7FA-5587-4188-9BCE-BBFCABE7FD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067" y="2423300"/>
            <a:ext cx="4581776" cy="2134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9" name="Google Shape;159;p26"/>
          <p:cNvGraphicFramePr/>
          <p:nvPr>
            <p:extLst>
              <p:ext uri="{D42A27DB-BD31-4B8C-83A1-F6EECF244321}">
                <p14:modId xmlns:p14="http://schemas.microsoft.com/office/powerpoint/2010/main" val="220495759"/>
              </p:ext>
            </p:extLst>
          </p:nvPr>
        </p:nvGraphicFramePr>
        <p:xfrm>
          <a:off x="1523999" y="810800"/>
          <a:ext cx="5887500" cy="3689915"/>
        </p:xfrm>
        <a:graphic>
          <a:graphicData uri="http://schemas.openxmlformats.org/drawingml/2006/table">
            <a:tbl>
              <a:tblPr>
                <a:noFill/>
                <a:tableStyleId>{E2A99434-B43F-4FE2-A8CA-462EAA60A7AE}</a:tableStyleId>
              </a:tblPr>
              <a:tblGrid>
                <a:gridCol w="14718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718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718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4718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600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-TH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ได้เขียนโคต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LOOP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CONDITION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08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Code combat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Sometime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08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Vim adventure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08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Rudy warrior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08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Code.org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Little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236030220"/>
                  </a:ext>
                </a:extLst>
              </a:tr>
              <a:tr h="6008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Lightbot and Lightbot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288657130"/>
                  </a:ext>
                </a:extLst>
              </a:tr>
            </a:tbl>
          </a:graphicData>
        </a:graphic>
      </p:graphicFrame>
      <p:sp>
        <p:nvSpPr>
          <p:cNvPr id="160" name="Google Shape;160;p26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" name="ชื่อเรื่อง 3">
            <a:extLst>
              <a:ext uri="{FF2B5EF4-FFF2-40B4-BE49-F238E27FC236}">
                <a16:creationId xmlns:a16="http://schemas.microsoft.com/office/drawing/2014/main" xmlns="" id="{34BF4FF1-D1A9-410E-BEA9-B04296890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Google Shape;332;p38">
            <a:extLst>
              <a:ext uri="{FF2B5EF4-FFF2-40B4-BE49-F238E27FC236}">
                <a16:creationId xmlns:a16="http://schemas.microsoft.com/office/drawing/2014/main" xmlns="" id="{B9CFEBB7-50B5-4659-83D4-FAE1F0AF869C}"/>
              </a:ext>
            </a:extLst>
          </p:cNvPr>
          <p:cNvSpPr/>
          <p:nvPr/>
        </p:nvSpPr>
        <p:spPr>
          <a:xfrm>
            <a:off x="3598615" y="1524000"/>
            <a:ext cx="456918" cy="362727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333;p38">
            <a:extLst>
              <a:ext uri="{FF2B5EF4-FFF2-40B4-BE49-F238E27FC236}">
                <a16:creationId xmlns:a16="http://schemas.microsoft.com/office/drawing/2014/main" xmlns="" id="{7138F3E0-B073-4EE7-8156-64C87AD26845}"/>
              </a:ext>
            </a:extLst>
          </p:cNvPr>
          <p:cNvSpPr/>
          <p:nvPr/>
        </p:nvSpPr>
        <p:spPr>
          <a:xfrm>
            <a:off x="3539616" y="2117794"/>
            <a:ext cx="515918" cy="362727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332;p38">
            <a:extLst>
              <a:ext uri="{FF2B5EF4-FFF2-40B4-BE49-F238E27FC236}">
                <a16:creationId xmlns:a16="http://schemas.microsoft.com/office/drawing/2014/main" xmlns="" id="{F00418F1-7999-4301-8A7B-D174D2466843}"/>
              </a:ext>
            </a:extLst>
          </p:cNvPr>
          <p:cNvSpPr/>
          <p:nvPr/>
        </p:nvSpPr>
        <p:spPr>
          <a:xfrm>
            <a:off x="6450842" y="1523999"/>
            <a:ext cx="456918" cy="362727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333;p38">
            <a:extLst>
              <a:ext uri="{FF2B5EF4-FFF2-40B4-BE49-F238E27FC236}">
                <a16:creationId xmlns:a16="http://schemas.microsoft.com/office/drawing/2014/main" xmlns="" id="{394BE619-27F9-40AE-9638-4141E66A47ED}"/>
              </a:ext>
            </a:extLst>
          </p:cNvPr>
          <p:cNvSpPr/>
          <p:nvPr/>
        </p:nvSpPr>
        <p:spPr>
          <a:xfrm>
            <a:off x="4959639" y="2117793"/>
            <a:ext cx="515918" cy="362727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333;p38">
            <a:extLst>
              <a:ext uri="{FF2B5EF4-FFF2-40B4-BE49-F238E27FC236}">
                <a16:creationId xmlns:a16="http://schemas.microsoft.com/office/drawing/2014/main" xmlns="" id="{3B8F28E4-02EF-40AF-B17F-D7C6F307A46F}"/>
              </a:ext>
            </a:extLst>
          </p:cNvPr>
          <p:cNvSpPr/>
          <p:nvPr/>
        </p:nvSpPr>
        <p:spPr>
          <a:xfrm>
            <a:off x="6379662" y="2117793"/>
            <a:ext cx="515918" cy="362727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333;p38">
            <a:extLst>
              <a:ext uri="{FF2B5EF4-FFF2-40B4-BE49-F238E27FC236}">
                <a16:creationId xmlns:a16="http://schemas.microsoft.com/office/drawing/2014/main" xmlns="" id="{319DE8CB-2C07-461E-9A42-D7659E209AFC}"/>
              </a:ext>
            </a:extLst>
          </p:cNvPr>
          <p:cNvSpPr/>
          <p:nvPr/>
        </p:nvSpPr>
        <p:spPr>
          <a:xfrm>
            <a:off x="4959639" y="2701833"/>
            <a:ext cx="515918" cy="362727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333;p38">
            <a:extLst>
              <a:ext uri="{FF2B5EF4-FFF2-40B4-BE49-F238E27FC236}">
                <a16:creationId xmlns:a16="http://schemas.microsoft.com/office/drawing/2014/main" xmlns="" id="{FF2006B1-FE56-47D6-BF76-7A35D2A97AE0}"/>
              </a:ext>
            </a:extLst>
          </p:cNvPr>
          <p:cNvSpPr/>
          <p:nvPr/>
        </p:nvSpPr>
        <p:spPr>
          <a:xfrm>
            <a:off x="4959639" y="3991436"/>
            <a:ext cx="515918" cy="362727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333;p38">
            <a:extLst>
              <a:ext uri="{FF2B5EF4-FFF2-40B4-BE49-F238E27FC236}">
                <a16:creationId xmlns:a16="http://schemas.microsoft.com/office/drawing/2014/main" xmlns="" id="{DAEAD4FE-1A52-4626-9897-6CA4FB5B9A85}"/>
              </a:ext>
            </a:extLst>
          </p:cNvPr>
          <p:cNvSpPr/>
          <p:nvPr/>
        </p:nvSpPr>
        <p:spPr>
          <a:xfrm>
            <a:off x="6379662" y="3991436"/>
            <a:ext cx="515918" cy="362727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332;p38">
            <a:extLst>
              <a:ext uri="{FF2B5EF4-FFF2-40B4-BE49-F238E27FC236}">
                <a16:creationId xmlns:a16="http://schemas.microsoft.com/office/drawing/2014/main" xmlns="" id="{B2DC4DC3-7869-4C03-BAEA-A8822BC9E9E1}"/>
              </a:ext>
            </a:extLst>
          </p:cNvPr>
          <p:cNvSpPr/>
          <p:nvPr/>
        </p:nvSpPr>
        <p:spPr>
          <a:xfrm>
            <a:off x="6433010" y="2701832"/>
            <a:ext cx="456918" cy="362727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332;p38">
            <a:extLst>
              <a:ext uri="{FF2B5EF4-FFF2-40B4-BE49-F238E27FC236}">
                <a16:creationId xmlns:a16="http://schemas.microsoft.com/office/drawing/2014/main" xmlns="" id="{9FDA7397-A2DC-40F2-9E6C-DBC9C2DFC7D1}"/>
              </a:ext>
            </a:extLst>
          </p:cNvPr>
          <p:cNvSpPr/>
          <p:nvPr/>
        </p:nvSpPr>
        <p:spPr>
          <a:xfrm>
            <a:off x="6433010" y="3342013"/>
            <a:ext cx="456918" cy="362727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332;p38">
            <a:extLst>
              <a:ext uri="{FF2B5EF4-FFF2-40B4-BE49-F238E27FC236}">
                <a16:creationId xmlns:a16="http://schemas.microsoft.com/office/drawing/2014/main" xmlns="" id="{A376BAB7-DAAD-4743-B280-3381A180A03C}"/>
              </a:ext>
            </a:extLst>
          </p:cNvPr>
          <p:cNvSpPr/>
          <p:nvPr/>
        </p:nvSpPr>
        <p:spPr>
          <a:xfrm>
            <a:off x="4989139" y="3343256"/>
            <a:ext cx="456918" cy="362727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333;p38">
            <a:extLst>
              <a:ext uri="{FF2B5EF4-FFF2-40B4-BE49-F238E27FC236}">
                <a16:creationId xmlns:a16="http://schemas.microsoft.com/office/drawing/2014/main" xmlns="" id="{5A7357B2-FE35-467D-8E53-D841857FEB54}"/>
              </a:ext>
            </a:extLst>
          </p:cNvPr>
          <p:cNvSpPr/>
          <p:nvPr/>
        </p:nvSpPr>
        <p:spPr>
          <a:xfrm>
            <a:off x="3541747" y="3991436"/>
            <a:ext cx="515918" cy="362727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332;p38">
            <a:extLst>
              <a:ext uri="{FF2B5EF4-FFF2-40B4-BE49-F238E27FC236}">
                <a16:creationId xmlns:a16="http://schemas.microsoft.com/office/drawing/2014/main" xmlns="" id="{91AAAA92-DBE2-4166-A19A-FBD0FE6A3619}"/>
              </a:ext>
            </a:extLst>
          </p:cNvPr>
          <p:cNvSpPr/>
          <p:nvPr/>
        </p:nvSpPr>
        <p:spPr>
          <a:xfrm>
            <a:off x="3592280" y="2698387"/>
            <a:ext cx="456918" cy="362727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albot template">
  <a:themeElements>
    <a:clrScheme name="Custom 347">
      <a:dk1>
        <a:srgbClr val="393B44"/>
      </a:dk1>
      <a:lt1>
        <a:srgbClr val="FFFFFF"/>
      </a:lt1>
      <a:dk2>
        <a:srgbClr val="98ADBE"/>
      </a:dk2>
      <a:lt2>
        <a:srgbClr val="F5F5F5"/>
      </a:lt2>
      <a:accent1>
        <a:srgbClr val="2768CF"/>
      </a:accent1>
      <a:accent2>
        <a:srgbClr val="39B5D8"/>
      </a:accent2>
      <a:accent3>
        <a:srgbClr val="F16A39"/>
      </a:accent3>
      <a:accent4>
        <a:srgbClr val="DA2323"/>
      </a:accent4>
      <a:accent5>
        <a:srgbClr val="FFE599"/>
      </a:accent5>
      <a:accent6>
        <a:srgbClr val="FFD966"/>
      </a:accent6>
      <a:hlink>
        <a:srgbClr val="0B8FB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477</Words>
  <Application>Microsoft Office PowerPoint</Application>
  <PresentationFormat>On-screen Show (16:9)</PresentationFormat>
  <Paragraphs>150</Paragraphs>
  <Slides>21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Calibri</vt:lpstr>
      <vt:lpstr>FreesiaUPC</vt:lpstr>
      <vt:lpstr>Patrick Hand SC</vt:lpstr>
      <vt:lpstr>TH SarabunPSK</vt:lpstr>
      <vt:lpstr>Patrick Hand</vt:lpstr>
      <vt:lpstr>Arial</vt:lpstr>
      <vt:lpstr>Cordia New</vt:lpstr>
      <vt:lpstr>Talbot template</vt:lpstr>
      <vt:lpstr>Coder เกมฝึกทักษะโปรแกรมมิ่ง</vt:lpstr>
      <vt:lpstr>Coder</vt:lpstr>
      <vt:lpstr>ที่มาและปัญหา</vt:lpstr>
      <vt:lpstr>แนวคิดและวิธีแก้ปัญหา</vt:lpstr>
      <vt:lpstr>เกมแนวสอนโปรแกรมมิ่ง</vt:lpstr>
      <vt:lpstr>1. เกมฝึกโปรแกรมมิ่งแบบวางบล็อค</vt:lpstr>
      <vt:lpstr>2. เกมฝึกโปรแกรมมิ่งแบบวางบล็อค(รูปภาพ)</vt:lpstr>
      <vt:lpstr>3. เกมฝึกโปรแกรมมิ่งแบบพิมพ์</vt:lpstr>
      <vt:lpstr>PowerPoint Presentation</vt:lpstr>
      <vt:lpstr>รายละเอียดของการพัฒนา</vt:lpstr>
      <vt:lpstr>รายละเอียดของการพัฒนา (ต่อ)</vt:lpstr>
      <vt:lpstr>รายละเอียดของการพัฒนา (ต่อ)</vt:lpstr>
      <vt:lpstr>รายละเอียดของการพัฒนา (ต่อ)</vt:lpstr>
      <vt:lpstr>รายละเอียดของการพัฒนา (ต่อ)</vt:lpstr>
      <vt:lpstr>รายละเอียดของการพัฒนา (ต่อ)</vt:lpstr>
      <vt:lpstr>รายละเอียดของการพัฒนา (ต่อ)</vt:lpstr>
      <vt:lpstr>รายละเอียดของการพัฒนา (ต่อ)</vt:lpstr>
      <vt:lpstr>รายละเอียดของการพัฒนา (ต่อ)</vt:lpstr>
      <vt:lpstr>PowerPoint Presentation</vt:lpstr>
      <vt:lpstr>ประโยชน์ที่ได้รับ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Coder เกมฝึกทักษะโปรแกรมมิ่ง</dc:title>
  <dc:creator>winJ</dc:creator>
  <cp:lastModifiedBy>Atiwitch Muongsorn</cp:lastModifiedBy>
  <cp:revision>13</cp:revision>
  <dcterms:modified xsi:type="dcterms:W3CDTF">2019-10-23T15:56:01Z</dcterms:modified>
</cp:coreProperties>
</file>